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rawings/drawing3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3" r:id="rId6"/>
    <p:sldId id="260" r:id="rId7"/>
    <p:sldId id="264" r:id="rId8"/>
    <p:sldId id="262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5;&#1072;&#1087;&#1082;&#1072;%20&#1054;&#1073;&#1084;&#1077;&#1085;&#1072;\&#1055;&#1088;&#1086;&#1077;&#1082;&#1090;%20&#1073;&#1102;&#1076;&#1078;&#1077;&#1090;&#1072;%20&#1085;&#1072;%202016&#1075;\&#1050;&#1086;&#1087;&#1080;&#1103;%20&#1055;&#1088;&#1086;&#1077;&#1082;&#1090;%20&#1089;&#1084;&#1077;&#1090;&#1099;%20&#1055;&#1056;&#1045;&#1047;&#1045;&#1053;&#1058;&#1040;&#1062;&#1048;&#1071;%202016-1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5;&#1072;&#1087;&#1082;&#1072;%20&#1054;&#1073;&#1084;&#1077;&#1085;&#1072;\&#1055;&#1088;&#1086;&#1077;&#1082;&#1090;%20&#1073;&#1102;&#1076;&#1078;&#1077;&#1090;&#1072;%20&#1085;&#1072;%202016&#1075;\&#1050;&#1086;&#1087;&#1080;&#1103;%20&#1055;&#1088;&#1086;&#1077;&#1082;&#1090;%20&#1089;&#1084;&#1077;&#1090;&#1099;%20&#1055;&#1056;&#1045;&#1047;&#1045;&#1053;&#1058;&#1040;&#1062;&#1048;&#1071;%202016-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5;&#1072;&#1087;&#1082;&#1072;%20&#1054;&#1073;&#1084;&#1077;&#1085;&#1072;\&#1055;&#1088;&#1086;&#1077;&#1082;&#1090;%20&#1073;&#1102;&#1076;&#1078;&#1077;&#1090;&#1072;%20&#1085;&#1072;%202016&#1075;\&#1050;&#1086;&#1087;&#1080;&#1103;%20&#1055;&#1088;&#1086;&#1077;&#1082;&#1090;%20&#1089;&#1084;&#1077;&#1090;&#1099;%20&#1055;&#1056;&#1045;&#1047;&#1045;&#1053;&#1058;&#1040;&#1062;&#1048;&#1071;%202016-1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baseline="0" dirty="0" smtClean="0"/>
              <a:t> </a:t>
            </a:r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представительного органа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67 594</a:t>
                    </a:r>
                    <a:endParaRPr lang="ru-RU" dirty="0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b="0" i="0" baseline="0" dirty="0" smtClean="0"/>
                      <a:t>тыс. руб.</a:t>
                    </a:r>
                    <a:endParaRPr lang="en-US" sz="1800" b="0" i="0" baseline="0" dirty="0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dirty="0"/>
                  </a:p>
                </c:rich>
              </c:tx>
              <c:spPr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64 782</a:t>
                    </a:r>
                    <a:endParaRPr lang="ru-RU" dirty="0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b="0" i="0" baseline="0" dirty="0" smtClean="0"/>
                      <a:t>тыс. руб.</a:t>
                    </a:r>
                    <a:endParaRPr lang="en-US" sz="1800" b="0" i="0" baseline="0" dirty="0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dirty="0"/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67594</c:v>
                </c:pt>
                <c:pt idx="1">
                  <c:v>64782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контрольно-счетной палаты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19 876</a:t>
                    </a:r>
                    <a:endParaRPr lang="ru-RU" dirty="0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b="0" i="0" baseline="0" dirty="0" smtClean="0"/>
                      <a:t>тыс. руб.</a:t>
                    </a:r>
                    <a:endParaRPr lang="en-US" sz="1800" b="0" i="0" baseline="0" dirty="0" smtClean="0"/>
                  </a:p>
                </c:rich>
              </c:tx>
              <c:spPr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16 275</a:t>
                    </a:r>
                    <a:endParaRPr lang="ru-RU" dirty="0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b="0" i="0" baseline="0" dirty="0" smtClean="0"/>
                      <a:t>тыс. руб.</a:t>
                    </a:r>
                    <a:endParaRPr lang="en-US" sz="1800" b="0" i="0" baseline="0" dirty="0" smtClean="0"/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19876</c:v>
                </c:pt>
                <c:pt idx="1">
                  <c:v>16275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Общегосударстенные расходы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37 650</a:t>
                    </a:r>
                    <a:endParaRPr lang="ru-RU" dirty="0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b="0" i="0" baseline="0" dirty="0" smtClean="0"/>
                      <a:t>тыс. руб.</a:t>
                    </a:r>
                    <a:endParaRPr lang="en-US" sz="1800" b="0" i="0" baseline="0" dirty="0" smtClean="0"/>
                  </a:p>
                </c:rich>
              </c:tx>
              <c:spPr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31 147</a:t>
                    </a:r>
                    <a:endParaRPr lang="ru-RU" dirty="0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b="0" i="0" baseline="0" dirty="0" smtClean="0"/>
                      <a:t>тыс. руб.</a:t>
                    </a:r>
                    <a:endParaRPr lang="en-US" sz="1800" b="0" i="0" baseline="0" dirty="0" smtClean="0"/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Лист1!$D$2:$D$3</c:f>
              <c:numCache>
                <c:formatCode>#,##0</c:formatCode>
                <c:ptCount val="2"/>
                <c:pt idx="0">
                  <c:v>37650</c:v>
                </c:pt>
                <c:pt idx="1">
                  <c:v>31147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Целевые программы</c:v>
                </c:pt>
              </c:strCache>
            </c:strRef>
          </c:tx>
          <c:dLbls>
            <c:dLbl>
              <c:idx val="0"/>
              <c:layout>
                <c:manualLayout>
                  <c:x val="-3.0903040372510645E-3"/>
                  <c:y val="-2.9394882050142578E-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1199</a:t>
                    </a:r>
                    <a:endParaRPr lang="ru-RU" baseline="0" dirty="0" smtClean="0">
                      <a:solidFill>
                        <a:schemeClr val="tx1"/>
                      </a:solidFill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b="0" i="0" baseline="0" dirty="0" smtClean="0">
                        <a:solidFill>
                          <a:schemeClr val="tx1"/>
                        </a:solidFill>
                      </a:rPr>
                      <a:t>тыс. руб.</a:t>
                    </a:r>
                    <a:endParaRPr lang="en-US" sz="1800" b="0" i="0" baseline="0" dirty="0" smtClean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-3.3993344409761692E-2"/>
                  <c:y val="-2.713373727705477E-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149</a:t>
                    </a:r>
                    <a:endParaRPr lang="ru-RU" baseline="0" dirty="0" smtClean="0">
                      <a:solidFill>
                        <a:schemeClr val="tx1"/>
                      </a:solidFill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b="0" i="0" baseline="0" dirty="0" smtClean="0">
                        <a:solidFill>
                          <a:schemeClr val="tx1"/>
                        </a:solidFill>
                      </a:rPr>
                      <a:t>тыс. руб.</a:t>
                    </a:r>
                    <a:endParaRPr lang="en-US" sz="1800" b="0" i="0" baseline="0" dirty="0" smtClean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1199</c:v>
                </c:pt>
                <c:pt idx="1">
                  <c:v>149</c:v>
                </c:pt>
              </c:numCache>
            </c:numRef>
          </c:val>
        </c:ser>
        <c:shape val="box"/>
        <c:axId val="76605312"/>
        <c:axId val="76606848"/>
        <c:axId val="0"/>
      </c:bar3DChart>
      <c:catAx>
        <c:axId val="76605312"/>
        <c:scaling>
          <c:orientation val="minMax"/>
        </c:scaling>
        <c:axPos val="b"/>
        <c:tickLblPos val="nextTo"/>
        <c:crossAx val="76606848"/>
        <c:crosses val="autoZero"/>
        <c:auto val="1"/>
        <c:lblAlgn val="ctr"/>
        <c:lblOffset val="100"/>
      </c:catAx>
      <c:valAx>
        <c:axId val="76606848"/>
        <c:scaling>
          <c:orientation val="minMax"/>
        </c:scaling>
        <c:axPos val="l"/>
        <c:majorGridlines/>
        <c:numFmt formatCode="#,##0" sourceLinked="1"/>
        <c:majorTickMark val="none"/>
        <c:tickLblPos val="none"/>
        <c:crossAx val="76605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659938563782462"/>
          <c:y val="0.38554232278284989"/>
          <c:w val="0.33340061436217666"/>
          <c:h val="0.40401493851110559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9195806169390117E-2"/>
          <c:y val="0.14592629435202625"/>
          <c:w val="0.56350887590664056"/>
          <c:h val="0.75808797186202248"/>
        </c:manualLayout>
      </c:layout>
      <c:pie3DChart>
        <c:varyColors val="1"/>
        <c:ser>
          <c:idx val="0"/>
          <c:order val="0"/>
          <c:tx>
            <c:strRef>
              <c:f>'2016'!$A$4</c:f>
              <c:strCache>
                <c:ptCount val="1"/>
                <c:pt idx="0">
                  <c:v>Расходы по содержанию Думы (раздел 0103)</c:v>
                </c:pt>
              </c:strCache>
            </c:strRef>
          </c:tx>
          <c:explosion val="25"/>
          <c:dLbls>
            <c:dLbl>
              <c:idx val="7"/>
              <c:layout>
                <c:manualLayout>
                  <c:x val="1.6222261989978528E-2"/>
                  <c:y val="-1.7461743030719599E-2"/>
                </c:manualLayout>
              </c:layout>
              <c:dLblPos val="bestFit"/>
              <c:showPercent val="1"/>
            </c:dLbl>
            <c:dLbl>
              <c:idx val="10"/>
              <c:layout>
                <c:manualLayout>
                  <c:x val="2.7814214984490621E-2"/>
                  <c:y val="-1.1472273031667108E-2"/>
                </c:manualLayout>
              </c:layout>
              <c:dLblPos val="bestFit"/>
              <c:showPercent val="1"/>
            </c:dLbl>
            <c:numFmt formatCode="0.00%" sourceLinked="0"/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dLblPos val="bestFit"/>
            <c:showPercent val="1"/>
            <c:showLeaderLines val="1"/>
          </c:dLbls>
          <c:cat>
            <c:strRef>
              <c:f>('2016'!$A$5:$A$13,'2016'!$A$15)</c:f>
              <c:strCache>
                <c:ptCount val="10"/>
                <c:pt idx="0">
                  <c:v>211 Заработная плата</c:v>
                </c:pt>
                <c:pt idx="1">
                  <c:v>212 Прочие выплаты</c:v>
                </c:pt>
                <c:pt idx="2">
                  <c:v>213 Начисления на оплату труда</c:v>
                </c:pt>
                <c:pt idx="3">
                  <c:v>221 Услуги связи</c:v>
                </c:pt>
                <c:pt idx="4">
                  <c:v>222 Транспортные услуги</c:v>
                </c:pt>
                <c:pt idx="5">
                  <c:v>223 Коммунальные услуги</c:v>
                </c:pt>
                <c:pt idx="6">
                  <c:v>225 Работы, услуги по содержанию имущества</c:v>
                </c:pt>
                <c:pt idx="7">
                  <c:v>226 Прочие работы, услуги</c:v>
                </c:pt>
                <c:pt idx="8">
                  <c:v>290 Прочие расходы</c:v>
                </c:pt>
                <c:pt idx="9">
                  <c:v>340 Увеличение стоимости материальных запасов</c:v>
                </c:pt>
              </c:strCache>
            </c:strRef>
          </c:cat>
          <c:val>
            <c:numRef>
              <c:f>('2016'!$D$5:$D$13,'2016'!$D$15)</c:f>
              <c:numCache>
                <c:formatCode>General</c:formatCode>
                <c:ptCount val="10"/>
                <c:pt idx="0">
                  <c:v>40466</c:v>
                </c:pt>
                <c:pt idx="1">
                  <c:v>62</c:v>
                </c:pt>
                <c:pt idx="2">
                  <c:v>12221</c:v>
                </c:pt>
                <c:pt idx="3">
                  <c:v>671</c:v>
                </c:pt>
                <c:pt idx="4">
                  <c:v>160</c:v>
                </c:pt>
                <c:pt idx="5">
                  <c:v>1583</c:v>
                </c:pt>
                <c:pt idx="6">
                  <c:v>1366</c:v>
                </c:pt>
                <c:pt idx="7">
                  <c:v>4282</c:v>
                </c:pt>
                <c:pt idx="8">
                  <c:v>1165</c:v>
                </c:pt>
                <c:pt idx="9">
                  <c:v>2806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648221055701372"/>
          <c:y val="0.10081743929413473"/>
          <c:w val="0.33425853018372709"/>
          <c:h val="0.89918256070586511"/>
        </c:manualLayout>
      </c:layout>
    </c:legend>
    <c:plotVisOnly val="1"/>
    <c:dispBlanksAs val="zero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  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Зарплата, страховые взносы, компенсации, соцвыплаты</c:v>
                </c:pt>
              </c:strCache>
            </c:strRef>
          </c:tx>
          <c:dLbls>
            <c:dLbl>
              <c:idx val="0"/>
              <c:layout>
                <c:manualLayout>
                  <c:x val="-3.3993344409761692E-2"/>
                  <c:y val="-6.3492945228307979E-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54</a:t>
                    </a:r>
                    <a:r>
                      <a:rPr lang="en-US" baseline="0" dirty="0" smtClean="0"/>
                      <a:t> 936</a:t>
                    </a:r>
                    <a:endParaRPr lang="ru-RU" dirty="0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b="0" i="0" baseline="0" dirty="0" smtClean="0"/>
                      <a:t>тыс. руб.</a:t>
                    </a:r>
                    <a:endParaRPr lang="en-US" sz="1800" b="0" i="0" baseline="0" dirty="0" smtClean="0"/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-2.9357888353885073E-2"/>
                  <c:y val="-6.3492945228307979E-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53 054</a:t>
                    </a:r>
                    <a:endParaRPr lang="ru-RU" dirty="0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b="0" i="0" baseline="0" dirty="0" smtClean="0"/>
                      <a:t>тыс. руб.</a:t>
                    </a:r>
                    <a:endParaRPr lang="en-US" sz="1800" b="0" i="0" baseline="0" dirty="0" smtClean="0"/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54936</c:v>
                </c:pt>
                <c:pt idx="1">
                  <c:v>53054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Хоз.расходы</c:v>
                </c:pt>
              </c:strCache>
            </c:strRef>
          </c:tx>
          <c:dLbls>
            <c:dLbl>
              <c:idx val="0"/>
              <c:layout>
                <c:manualLayout>
                  <c:x val="3.3993344409761692E-2"/>
                  <c:y val="0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12 103</a:t>
                    </a:r>
                    <a:endParaRPr lang="ru-RU" dirty="0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b="0" i="0" baseline="0" dirty="0" smtClean="0"/>
                      <a:t>тыс. руб.</a:t>
                    </a:r>
                    <a:endParaRPr lang="en-US" sz="1800" b="0" i="0" baseline="0" dirty="0" smtClean="0"/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3.8628800465638255E-2"/>
                  <c:y val="0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11</a:t>
                    </a:r>
                    <a:r>
                      <a:rPr lang="en-US" baseline="0" dirty="0" smtClean="0"/>
                      <a:t> 226</a:t>
                    </a:r>
                    <a:endParaRPr lang="ru-RU" dirty="0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b="0" i="0" baseline="0" dirty="0" smtClean="0"/>
                      <a:t>тыс. руб.</a:t>
                    </a:r>
                    <a:endParaRPr lang="en-US" sz="1800" b="0" i="0" baseline="0" dirty="0" smtClean="0"/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12103</c:v>
                </c:pt>
                <c:pt idx="1">
                  <c:v>11226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</c:v>
                </c:pt>
              </c:strCache>
            </c:strRef>
          </c:tx>
          <c:dLbls>
            <c:dLbl>
              <c:idx val="0"/>
              <c:layout>
                <c:manualLayout>
                  <c:x val="-2.4722432298008419E-2"/>
                  <c:y val="-4.0576602599711173E-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555</a:t>
                    </a:r>
                    <a:endParaRPr lang="ru-RU" dirty="0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b="0" i="0" baseline="0" dirty="0" smtClean="0"/>
                      <a:t>тыс. руб.</a:t>
                    </a:r>
                    <a:endParaRPr lang="en-US" sz="1800" b="0" i="0" baseline="0" dirty="0" smtClean="0"/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-3.0903040372510654E-3"/>
                  <c:y val="-4.3155204977224762E-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502</a:t>
                    </a:r>
                    <a:endParaRPr lang="ru-RU" dirty="0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b="0" i="0" baseline="0" dirty="0" smtClean="0"/>
                      <a:t>тыс. руб.</a:t>
                    </a:r>
                    <a:endParaRPr lang="en-US" sz="1800" b="0" i="0" baseline="0" dirty="0" smtClean="0"/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555</c:v>
                </c:pt>
                <c:pt idx="1">
                  <c:v>502</c:v>
                </c:pt>
              </c:numCache>
            </c:numRef>
          </c:val>
        </c:ser>
        <c:gapWidth val="55"/>
        <c:gapDepth val="55"/>
        <c:shape val="box"/>
        <c:axId val="84621184"/>
        <c:axId val="84622720"/>
        <c:axId val="0"/>
      </c:bar3DChart>
      <c:catAx>
        <c:axId val="84621184"/>
        <c:scaling>
          <c:orientation val="minMax"/>
        </c:scaling>
        <c:axPos val="b"/>
        <c:majorTickMark val="none"/>
        <c:tickLblPos val="nextTo"/>
        <c:crossAx val="84622720"/>
        <c:crosses val="autoZero"/>
        <c:auto val="1"/>
        <c:lblAlgn val="ctr"/>
        <c:lblOffset val="100"/>
      </c:catAx>
      <c:valAx>
        <c:axId val="84622720"/>
        <c:scaling>
          <c:orientation val="minMax"/>
          <c:max val="80000"/>
          <c:min val="0"/>
        </c:scaling>
        <c:axPos val="l"/>
        <c:majorGridlines/>
        <c:numFmt formatCode="#,##0" sourceLinked="1"/>
        <c:majorTickMark val="none"/>
        <c:tickLblPos val="none"/>
        <c:crossAx val="84621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646164567693158"/>
          <c:y val="0.37250638817909193"/>
          <c:w val="0.30426744221131424"/>
          <c:h val="0.42045680109617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4045683894198541E-2"/>
          <c:y val="0.24194867562952024"/>
          <c:w val="0.55305841528227762"/>
          <c:h val="0.67607353665944769"/>
        </c:manualLayout>
      </c:layout>
      <c:pie3DChart>
        <c:varyColors val="1"/>
        <c:ser>
          <c:idx val="0"/>
          <c:order val="0"/>
          <c:tx>
            <c:strRef>
              <c:f>'2016'!$A$16</c:f>
              <c:strCache>
                <c:ptCount val="1"/>
                <c:pt idx="0">
                  <c:v>Расходы по содержанию общественных приемных  (раздел 0113)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2.1193514793081313E-2"/>
                  <c:y val="-4.7490974108585861E-2"/>
                </c:manualLayout>
              </c:layout>
              <c:showPercent val="1"/>
            </c:dLbl>
            <c:dLbl>
              <c:idx val="1"/>
              <c:layout>
                <c:manualLayout>
                  <c:x val="7.6405237046687016E-3"/>
                  <c:y val="-2.9841488154592029E-2"/>
                </c:manualLayout>
              </c:layout>
              <c:showPercent val="1"/>
            </c:dLbl>
            <c:dLbl>
              <c:idx val="2"/>
              <c:layout>
                <c:manualLayout>
                  <c:x val="6.6727537535114109E-2"/>
                  <c:y val="1.7199050991988447E-2"/>
                </c:manualLayout>
              </c:layout>
              <c:showPercent val="1"/>
            </c:dLbl>
            <c:numFmt formatCode="0.00%" sourceLinked="0"/>
            <c:txPr>
              <a:bodyPr/>
              <a:lstStyle/>
              <a:p>
                <a:pPr>
                  <a:defRPr sz="1200"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('2016'!$A$17:$A$20,'2016'!$A$22)</c:f>
              <c:strCache>
                <c:ptCount val="5"/>
                <c:pt idx="0">
                  <c:v>221 Услуги связи</c:v>
                </c:pt>
                <c:pt idx="1">
                  <c:v>223 Коммунальные услуги</c:v>
                </c:pt>
                <c:pt idx="2">
                  <c:v>225 Работы, услуги по содержанию имущества</c:v>
                </c:pt>
                <c:pt idx="3">
                  <c:v>226 Прочие работы, услуги</c:v>
                </c:pt>
                <c:pt idx="4">
                  <c:v>340 Увеличение стоимости материальных запасов</c:v>
                </c:pt>
              </c:strCache>
            </c:strRef>
          </c:cat>
          <c:val>
            <c:numRef>
              <c:f>('2016'!$D$17,'2016'!$D$20,'2016'!$D$22)</c:f>
              <c:numCache>
                <c:formatCode>General</c:formatCode>
                <c:ptCount val="3"/>
                <c:pt idx="0">
                  <c:v>545</c:v>
                </c:pt>
                <c:pt idx="1">
                  <c:v>27529</c:v>
                </c:pt>
                <c:pt idx="2">
                  <c:v>3222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rtl="0">
            <a:defRPr sz="1200" baseline="0">
              <a:latin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160" b="1" i="0" u="none" strike="noStrike" baseline="0" dirty="0" smtClean="0"/>
              <a:t> </a:t>
            </a:r>
            <a:endParaRPr lang="ru-RU" dirty="0"/>
          </a:p>
        </c:rich>
      </c:tx>
      <c:layout>
        <c:manualLayout>
          <c:xMode val="edge"/>
          <c:yMode val="edge"/>
          <c:x val="0.14168598716827074"/>
          <c:y val="8.4180979826834704E-3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общегосудаственные вопросы, тыс.руб.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-4.6296296296296441E-3"/>
                  <c:y val="0.2974394620548167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38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8</a:t>
                    </a:r>
                    <a:r>
                      <a:rPr lang="ru-RU" dirty="0" smtClean="0"/>
                      <a:t>49 </a:t>
                    </a:r>
                  </a:p>
                  <a:p>
                    <a:r>
                      <a:rPr lang="ru-RU" dirty="0" smtClean="0"/>
                      <a:t>тыс. руб.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0.2834092987503433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1 296</a:t>
                    </a:r>
                  </a:p>
                  <a:p>
                    <a:r>
                      <a:rPr lang="ru-RU" dirty="0" smtClean="0"/>
                      <a:t>тыс. руб.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20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38849</c:v>
                </c:pt>
                <c:pt idx="1">
                  <c:v>31296</c:v>
                </c:pt>
              </c:numCache>
            </c:numRef>
          </c:val>
        </c:ser>
        <c:shape val="box"/>
        <c:axId val="86471040"/>
        <c:axId val="86472576"/>
        <c:axId val="0"/>
      </c:bar3DChart>
      <c:catAx>
        <c:axId val="86471040"/>
        <c:scaling>
          <c:orientation val="minMax"/>
        </c:scaling>
        <c:axPos val="b"/>
        <c:tickLblPos val="nextTo"/>
        <c:crossAx val="86472576"/>
        <c:crosses val="autoZero"/>
        <c:auto val="1"/>
        <c:lblAlgn val="ctr"/>
        <c:lblOffset val="100"/>
      </c:catAx>
      <c:valAx>
        <c:axId val="86472576"/>
        <c:scaling>
          <c:orientation val="minMax"/>
          <c:min val="0"/>
        </c:scaling>
        <c:axPos val="l"/>
        <c:majorGridlines/>
        <c:numFmt formatCode="#,##0" sourceLinked="1"/>
        <c:majorTickMark val="none"/>
        <c:tickLblPos val="none"/>
        <c:crossAx val="864710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160" b="1" i="0" u="none" strike="noStrike" baseline="0" dirty="0" smtClean="0"/>
              <a:t> </a:t>
            </a:r>
            <a:endParaRPr lang="ru-RU" dirty="0"/>
          </a:p>
        </c:rich>
      </c:tx>
      <c:layout>
        <c:manualLayout>
          <c:xMode val="edge"/>
          <c:yMode val="edge"/>
          <c:x val="0.14168598716827074"/>
          <c:y val="8.4180979826834704E-3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целевые программы, тыс.руб.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-4.6296296296296459E-3"/>
                  <c:y val="0.29743946205481686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ru-RU" dirty="0" smtClean="0"/>
                      <a:t> 199</a:t>
                    </a:r>
                  </a:p>
                  <a:p>
                    <a:r>
                      <a:rPr lang="ru-RU" dirty="0" smtClean="0"/>
                      <a:t>тыс. руб.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6.1728395061728392E-3"/>
                  <c:y val="7.9401444510262292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14</a:t>
                    </a:r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9</a:t>
                    </a:r>
                    <a:endParaRPr lang="ru-RU" baseline="0" dirty="0" smtClean="0">
                      <a:solidFill>
                        <a:schemeClr val="tx1"/>
                      </a:solidFill>
                    </a:endParaRPr>
                  </a:p>
                  <a:p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тыс. руб.</a:t>
                    </a:r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20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1199</c:v>
                </c:pt>
                <c:pt idx="1">
                  <c:v>149</c:v>
                </c:pt>
              </c:numCache>
            </c:numRef>
          </c:val>
        </c:ser>
        <c:shape val="box"/>
        <c:axId val="86489344"/>
        <c:axId val="86532096"/>
        <c:axId val="0"/>
      </c:bar3DChart>
      <c:catAx>
        <c:axId val="86489344"/>
        <c:scaling>
          <c:orientation val="minMax"/>
        </c:scaling>
        <c:axPos val="b"/>
        <c:tickLblPos val="nextTo"/>
        <c:crossAx val="86532096"/>
        <c:crosses val="autoZero"/>
        <c:auto val="1"/>
        <c:lblAlgn val="ctr"/>
        <c:lblOffset val="100"/>
      </c:catAx>
      <c:valAx>
        <c:axId val="86532096"/>
        <c:scaling>
          <c:orientation val="minMax"/>
          <c:min val="0"/>
        </c:scaling>
        <c:axPos val="l"/>
        <c:majorGridlines/>
        <c:numFmt formatCode="General" sourceLinked="1"/>
        <c:majorTickMark val="none"/>
        <c:tickLblPos val="none"/>
        <c:crossAx val="864893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'2016'!$A$23</c:f>
              <c:strCache>
                <c:ptCount val="1"/>
                <c:pt idx="0">
                  <c:v>Расходы по содержанию КСП (раздел 0106)</c:v>
                </c:pt>
              </c:strCache>
            </c:strRef>
          </c:tx>
          <c:explosion val="25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0,21%</a:t>
                    </a:r>
                    <a:endParaRPr lang="en-US"/>
                  </a:p>
                </c:rich>
              </c:tx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0,21%</a:t>
                    </a:r>
                    <a:endParaRPr lang="en-US"/>
                  </a:p>
                </c:rich>
              </c:tx>
              <c:showPercent val="1"/>
            </c:dLbl>
            <c:dLbl>
              <c:idx val="9"/>
              <c:layout>
                <c:manualLayout>
                  <c:x val="0.14583121877207231"/>
                  <c:y val="-1.4800486091458441E-2"/>
                </c:manualLayout>
              </c:layout>
              <c:showPercent val="1"/>
            </c:dLbl>
            <c:numFmt formatCode="0.00%" sourceLinked="0"/>
            <c:txPr>
              <a:bodyPr/>
              <a:lstStyle/>
              <a:p>
                <a:pPr>
                  <a:defRPr sz="1200"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'2016'!$A$24:$A$34</c:f>
              <c:strCache>
                <c:ptCount val="11"/>
                <c:pt idx="0">
                  <c:v>211 Заработная плата</c:v>
                </c:pt>
                <c:pt idx="1">
                  <c:v>212 Прочие выплаты</c:v>
                </c:pt>
                <c:pt idx="2">
                  <c:v>213 Начисления на оплату труда</c:v>
                </c:pt>
                <c:pt idx="3">
                  <c:v>221 Услуги связи</c:v>
                </c:pt>
                <c:pt idx="4">
                  <c:v>222 Транспортные услуги</c:v>
                </c:pt>
                <c:pt idx="5">
                  <c:v>223 Коммунальные услуги</c:v>
                </c:pt>
                <c:pt idx="6">
                  <c:v>225 Работы, услуги по содержанию имущества</c:v>
                </c:pt>
                <c:pt idx="7">
                  <c:v>226 Прочие работы, услуги</c:v>
                </c:pt>
                <c:pt idx="8">
                  <c:v>290 Прочие расходы</c:v>
                </c:pt>
                <c:pt idx="9">
                  <c:v>310 Увеличение стоимости основных средств</c:v>
                </c:pt>
                <c:pt idx="10">
                  <c:v>340 Увеличение стоимости материальных запасов</c:v>
                </c:pt>
              </c:strCache>
            </c:strRef>
          </c:cat>
          <c:val>
            <c:numRef>
              <c:f>'2016'!$D$24:$D$34</c:f>
              <c:numCache>
                <c:formatCode>General</c:formatCode>
                <c:ptCount val="11"/>
                <c:pt idx="0">
                  <c:v>9963</c:v>
                </c:pt>
                <c:pt idx="1">
                  <c:v>35</c:v>
                </c:pt>
                <c:pt idx="2">
                  <c:v>3009</c:v>
                </c:pt>
                <c:pt idx="3">
                  <c:v>177</c:v>
                </c:pt>
                <c:pt idx="4">
                  <c:v>35</c:v>
                </c:pt>
                <c:pt idx="5">
                  <c:v>132</c:v>
                </c:pt>
                <c:pt idx="6">
                  <c:v>336</c:v>
                </c:pt>
                <c:pt idx="7">
                  <c:v>1915</c:v>
                </c:pt>
                <c:pt idx="8">
                  <c:v>21</c:v>
                </c:pt>
                <c:pt idx="9">
                  <c:v>184</c:v>
                </c:pt>
                <c:pt idx="10">
                  <c:v>468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9439750263775168"/>
          <c:y val="0.16100436705454102"/>
          <c:w val="0.29231346081739812"/>
          <c:h val="0.79067636629987914"/>
        </c:manualLayout>
      </c:layout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zero"/>
  </c:chart>
  <c:spPr>
    <a:ln>
      <a:noFill/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 </a:t>
            </a:r>
            <a:endParaRPr lang="ru-RU" dirty="0"/>
          </a:p>
        </c:rich>
      </c:tx>
      <c:layout>
        <c:manualLayout>
          <c:xMode val="edge"/>
          <c:yMode val="edge"/>
          <c:x val="0.89534780221688914"/>
          <c:y val="1.430021288925855E-2"/>
        </c:manualLayout>
      </c:layout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Зарплата, страховые взносы, компенсации, соцвыплаты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12 903</a:t>
                    </a:r>
                    <a:r>
                      <a:rPr lang="ru-RU" dirty="0" smtClean="0"/>
                      <a:t> </a:t>
                    </a:r>
                  </a:p>
                  <a:p>
                    <a:r>
                      <a:rPr lang="ru-RU" dirty="0" smtClean="0"/>
                      <a:t>тыс. руб.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13 119</a:t>
                    </a:r>
                    <a:endParaRPr lang="ru-RU" dirty="0" smtClean="0"/>
                  </a:p>
                  <a:p>
                    <a:r>
                      <a:rPr lang="ru-RU" dirty="0" smtClean="0"/>
                      <a:t>тыс. руб.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12903</c:v>
                </c:pt>
                <c:pt idx="1">
                  <c:v>13119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Хоз.затраты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6</a:t>
                    </a:r>
                    <a:r>
                      <a:rPr lang="ru-RU" dirty="0" smtClean="0"/>
                      <a:t> 967</a:t>
                    </a: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b="0" i="0" baseline="0" dirty="0" smtClean="0"/>
                      <a:t>тыс. руб.</a:t>
                    </a:r>
                    <a:endParaRPr lang="en-US" sz="1800" b="0" i="0" baseline="0" dirty="0" smtClean="0"/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-3.0634653534128901E-3"/>
                  <c:y val="3.3367163408269992E-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3</a:t>
                    </a:r>
                    <a:r>
                      <a:rPr lang="ru-RU" baseline="0" dirty="0" smtClean="0"/>
                      <a:t> 135</a:t>
                    </a:r>
                    <a:endParaRPr lang="ru-RU" dirty="0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b="0" i="0" baseline="0" dirty="0" smtClean="0"/>
                      <a:t>тыс. руб.</a:t>
                    </a:r>
                    <a:endParaRPr lang="en-US" sz="1800" b="0" i="0" baseline="0" dirty="0" smtClean="0"/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6967</c:v>
                </c:pt>
                <c:pt idx="1">
                  <c:v>3135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</c:v>
                </c:pt>
              </c:strCache>
            </c:strRef>
          </c:tx>
          <c:dLbls>
            <c:dLbl>
              <c:idx val="0"/>
              <c:layout>
                <c:manualLayout>
                  <c:x val="1.2334186922524689E-2"/>
                  <c:y val="-4.2513106651813494E-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6</a:t>
                    </a: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b="0" i="0" baseline="0" dirty="0" smtClean="0"/>
                      <a:t>тыс. руб.</a:t>
                    </a:r>
                    <a:endParaRPr lang="en-US" sz="1800" b="0" i="0" baseline="0" dirty="0" smtClean="0"/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4.6295715586911722E-3"/>
                  <c:y val="-4.0552363551197013E-2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2</a:t>
                    </a:r>
                    <a:r>
                      <a:rPr lang="en-US" dirty="0" smtClean="0"/>
                      <a:t>1</a:t>
                    </a:r>
                    <a:endParaRPr lang="ru-RU" dirty="0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prstClr val="white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b="0" i="0" baseline="0" dirty="0" smtClean="0"/>
                      <a:t>тыс. руб.</a:t>
                    </a:r>
                    <a:endParaRPr lang="en-US" sz="1800" b="0" i="0" baseline="0" dirty="0" smtClean="0"/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6</c:v>
                </c:pt>
                <c:pt idx="1">
                  <c:v>21</c:v>
                </c:pt>
              </c:numCache>
            </c:numRef>
          </c:val>
        </c:ser>
        <c:gapWidth val="55"/>
        <c:gapDepth val="55"/>
        <c:shape val="box"/>
        <c:axId val="84797312"/>
        <c:axId val="84798848"/>
        <c:axId val="0"/>
      </c:bar3DChart>
      <c:catAx>
        <c:axId val="84797312"/>
        <c:scaling>
          <c:orientation val="minMax"/>
        </c:scaling>
        <c:axPos val="b"/>
        <c:majorTickMark val="none"/>
        <c:tickLblPos val="nextTo"/>
        <c:crossAx val="84798848"/>
        <c:crosses val="autoZero"/>
        <c:auto val="1"/>
        <c:lblAlgn val="ctr"/>
        <c:lblOffset val="100"/>
      </c:catAx>
      <c:valAx>
        <c:axId val="84798848"/>
        <c:scaling>
          <c:orientation val="minMax"/>
          <c:max val="22000"/>
          <c:min val="0"/>
        </c:scaling>
        <c:axPos val="l"/>
        <c:majorGridlines/>
        <c:numFmt formatCode="#,##0" sourceLinked="1"/>
        <c:majorTickMark val="none"/>
        <c:tickLblPos val="none"/>
        <c:crossAx val="84797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918466472663176"/>
          <c:y val="0.41845087783039187"/>
          <c:w val="0.30162493921312888"/>
          <c:h val="0.4881062389464233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0.46559</cdr:x>
      <cdr:y>0.08974</cdr:y>
    </cdr:from>
    <cdr:to>
      <cdr:x>0.63205</cdr:x>
      <cdr:y>0.22673</cdr:y>
    </cdr:to>
    <cdr:sp macro="" textlink="">
      <cdr:nvSpPr>
        <cdr:cNvPr id="2" name="Скругленная прямоугольная выноска 1"/>
        <cdr:cNvSpPr/>
      </cdr:nvSpPr>
      <cdr:spPr>
        <a:xfrm xmlns:a="http://schemas.openxmlformats.org/drawingml/2006/main">
          <a:off x="3826768" y="504056"/>
          <a:ext cx="1368178" cy="769421"/>
        </a:xfrm>
        <a:prstGeom xmlns:a="http://schemas.openxmlformats.org/drawingml/2006/main" prst="wedgeRoundRectCallout">
          <a:avLst>
            <a:gd name="adj1" fmla="val -20833"/>
            <a:gd name="adj2" fmla="val 68482"/>
            <a:gd name="adj3" fmla="val 16667"/>
          </a:avLst>
        </a:prstGeom>
        <a:solidFill xmlns:a="http://schemas.openxmlformats.org/drawingml/2006/main">
          <a:srgbClr val="4F81BD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11</a:t>
          </a:r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2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353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тыс.</a:t>
          </a:r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0.01002</cdr:x>
      <cdr:y>0</cdr:y>
    </cdr:from>
    <cdr:to>
      <cdr:x>0.99124</cdr:x>
      <cdr:y>0.06579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2352" y="0"/>
          <a:ext cx="8064896" cy="3695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Уменьшение расходов составит </a:t>
          </a:r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13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966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тыс.руб. или </a:t>
          </a:r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11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%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0.21152</cdr:x>
      <cdr:y>0.0641</cdr:y>
    </cdr:from>
    <cdr:to>
      <cdr:x>0.37798</cdr:x>
      <cdr:y>0.20108</cdr:y>
    </cdr:to>
    <cdr:sp macro="" textlink="">
      <cdr:nvSpPr>
        <cdr:cNvPr id="4" name="Скругленная прямоугольная выноска 3"/>
        <cdr:cNvSpPr/>
      </cdr:nvSpPr>
      <cdr:spPr>
        <a:xfrm xmlns:a="http://schemas.openxmlformats.org/drawingml/2006/main">
          <a:off x="1738536" y="360040"/>
          <a:ext cx="1368177" cy="769366"/>
        </a:xfrm>
        <a:prstGeom xmlns:a="http://schemas.openxmlformats.org/drawingml/2006/main" prst="wedgeRoundRectCallout">
          <a:avLst>
            <a:gd name="adj1" fmla="val -20833"/>
            <a:gd name="adj2" fmla="val 63603"/>
            <a:gd name="adj3" fmla="val 16667"/>
          </a:avLst>
        </a:prstGeom>
        <a:solidFill xmlns:a="http://schemas.openxmlformats.org/drawingml/2006/main">
          <a:srgbClr val="4F81BD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126 </a:t>
          </a:r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31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9 тыс.</a:t>
          </a:r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0.52691</cdr:x>
      <cdr:y>0.09333</cdr:y>
    </cdr:from>
    <cdr:to>
      <cdr:x>0.69336</cdr:x>
      <cdr:y>0.23214</cdr:y>
    </cdr:to>
    <cdr:sp macro="" textlink="">
      <cdr:nvSpPr>
        <cdr:cNvPr id="2" name="Скругленная прямоугольная выноска 1"/>
        <cdr:cNvSpPr/>
      </cdr:nvSpPr>
      <cdr:spPr>
        <a:xfrm xmlns:a="http://schemas.openxmlformats.org/drawingml/2006/main">
          <a:off x="4330824" y="504056"/>
          <a:ext cx="1368096" cy="749657"/>
        </a:xfrm>
        <a:prstGeom xmlns:a="http://schemas.openxmlformats.org/drawingml/2006/main" prst="wedgeRoundRectCallout">
          <a:avLst>
            <a:gd name="adj1" fmla="val -20833"/>
            <a:gd name="adj2" fmla="val 68482"/>
            <a:gd name="adj3" fmla="val 16667"/>
          </a:avLst>
        </a:prstGeom>
        <a:solidFill xmlns:a="http://schemas.openxmlformats.org/drawingml/2006/main">
          <a:srgbClr val="4F81BD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6</a:t>
          </a:r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4 782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</a:p>
        <a:p xmlns:a="http://schemas.openxmlformats.org/drawingml/2006/main"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0.18524</cdr:x>
      <cdr:y>0.08</cdr:y>
    </cdr:from>
    <cdr:to>
      <cdr:x>0.3517</cdr:x>
      <cdr:y>0.21882</cdr:y>
    </cdr:to>
    <cdr:sp macro="" textlink="">
      <cdr:nvSpPr>
        <cdr:cNvPr id="3" name="Скругленная прямоугольная выноска 2"/>
        <cdr:cNvSpPr/>
      </cdr:nvSpPr>
      <cdr:spPr>
        <a:xfrm xmlns:a="http://schemas.openxmlformats.org/drawingml/2006/main">
          <a:off x="1522512" y="432048"/>
          <a:ext cx="1368177" cy="749711"/>
        </a:xfrm>
        <a:prstGeom xmlns:a="http://schemas.openxmlformats.org/drawingml/2006/main" prst="wedgeRoundRectCallout">
          <a:avLst>
            <a:gd name="adj1" fmla="val -20833"/>
            <a:gd name="adj2" fmla="val 68482"/>
            <a:gd name="adj3" fmla="val 16667"/>
          </a:avLst>
        </a:prstGeom>
        <a:solidFill xmlns:a="http://schemas.openxmlformats.org/drawingml/2006/main">
          <a:srgbClr val="4F81BD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6</a:t>
          </a:r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7 594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</a:p>
        <a:p xmlns:a="http://schemas.openxmlformats.org/drawingml/2006/main"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0.07009</cdr:x>
      <cdr:y>0</cdr:y>
    </cdr:from>
    <cdr:to>
      <cdr:x>0.93742</cdr:x>
      <cdr:y>0.06667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76064" y="0"/>
          <a:ext cx="7128792" cy="3600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Уменьшение расходов составит 2</a:t>
          </a:r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 812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тыс.руб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0.47023</cdr:x>
      <cdr:y>0.17568</cdr:y>
    </cdr:from>
    <cdr:to>
      <cdr:x>0.63525</cdr:x>
      <cdr:y>0.31081</cdr:y>
    </cdr:to>
    <cdr:sp macro="" textlink="">
      <cdr:nvSpPr>
        <cdr:cNvPr id="3" name="Скругленная прямоугольная выноска 2"/>
        <cdr:cNvSpPr/>
      </cdr:nvSpPr>
      <cdr:spPr>
        <a:xfrm xmlns:a="http://schemas.openxmlformats.org/drawingml/2006/main">
          <a:off x="3898776" y="936104"/>
          <a:ext cx="1368224" cy="720053"/>
        </a:xfrm>
        <a:prstGeom xmlns:a="http://schemas.openxmlformats.org/drawingml/2006/main" prst="wedgeRoundRectCallout">
          <a:avLst>
            <a:gd name="adj1" fmla="val -20833"/>
            <a:gd name="adj2" fmla="val 90437"/>
            <a:gd name="adj3" fmla="val 16667"/>
          </a:avLst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16 275 </a:t>
          </a:r>
        </a:p>
        <a:p xmlns:a="http://schemas.openxmlformats.org/drawingml/2006/main"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0.20968</cdr:x>
      <cdr:y>0.05405</cdr:y>
    </cdr:from>
    <cdr:to>
      <cdr:x>0.37469</cdr:x>
      <cdr:y>0.18918</cdr:y>
    </cdr:to>
    <cdr:sp macro="" textlink="">
      <cdr:nvSpPr>
        <cdr:cNvPr id="4" name="Скругленная прямоугольная выноска 3"/>
        <cdr:cNvSpPr/>
      </cdr:nvSpPr>
      <cdr:spPr>
        <a:xfrm xmlns:a="http://schemas.openxmlformats.org/drawingml/2006/main">
          <a:off x="1738536" y="288032"/>
          <a:ext cx="1368141" cy="720053"/>
        </a:xfrm>
        <a:prstGeom xmlns:a="http://schemas.openxmlformats.org/drawingml/2006/main" prst="wedgeRoundRectCallout">
          <a:avLst>
            <a:gd name="adj1" fmla="val -21501"/>
            <a:gd name="adj2" fmla="val 61230"/>
            <a:gd name="adj3" fmla="val 16667"/>
          </a:avLst>
        </a:prstGeom>
        <a:solidFill xmlns:a="http://schemas.openxmlformats.org/drawingml/2006/main">
          <a:srgbClr val="4F81BD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19 </a:t>
          </a:r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876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</a:p>
        <a:p xmlns:a="http://schemas.openxmlformats.org/drawingml/2006/main"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0.00993</cdr:x>
      <cdr:y>0</cdr:y>
    </cdr:from>
    <cdr:to>
      <cdr:x>0.99132</cdr:x>
      <cdr:y>0.05405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2352" y="0"/>
          <a:ext cx="813690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Уменьшение расходов на содержание КСП составит </a:t>
          </a:r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6</a:t>
          </a:r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01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тыс.рублей                                  </a:t>
          </a:r>
        </a:p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89CC-2641-4415-8EC1-901F05133A6B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89CC-2641-4415-8EC1-901F05133A6B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89CC-2641-4415-8EC1-901F05133A6B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89CC-2641-4415-8EC1-901F05133A6B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89CC-2641-4415-8EC1-901F05133A6B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89CC-2641-4415-8EC1-901F05133A6B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89CC-2641-4415-8EC1-901F05133A6B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89CC-2641-4415-8EC1-901F05133A6B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89CC-2641-4415-8EC1-901F05133A6B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89CC-2641-4415-8EC1-901F05133A6B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89CC-2641-4415-8EC1-901F05133A6B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F89CC-2641-4415-8EC1-901F05133A6B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22B7B-A5FD-456B-8F03-E3F3DE93A2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Бюджетные ассигнования </a:t>
            </a:r>
            <a:br>
              <a:rPr lang="ru-RU" dirty="0" smtClean="0"/>
            </a:br>
            <a:r>
              <a:rPr lang="ru-RU" dirty="0" smtClean="0"/>
              <a:t>Думы городского округа Тольятти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013176"/>
            <a:ext cx="6400800" cy="117653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792088"/>
          </a:xfrm>
        </p:spPr>
        <p:txBody>
          <a:bodyPr>
            <a:normAutofit/>
          </a:bodyPr>
          <a:lstStyle/>
          <a:p>
            <a:r>
              <a:rPr lang="ru-RU" dirty="0" smtClean="0"/>
              <a:t>Бюджетные ассигнования Думы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980728"/>
          <a:ext cx="821925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Расходы по содержанию Думы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36104"/>
          </a:xfrm>
        </p:spPr>
        <p:txBody>
          <a:bodyPr>
            <a:normAutofit/>
          </a:bodyPr>
          <a:lstStyle/>
          <a:p>
            <a:r>
              <a:rPr lang="ru-RU" dirty="0" smtClean="0"/>
              <a:t>Ассигнования по содержанию Думы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124744"/>
          <a:ext cx="821925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Расходы по содержанию </a:t>
            </a:r>
            <a:br>
              <a:rPr lang="ru-RU" dirty="0" smtClean="0"/>
            </a:br>
            <a:r>
              <a:rPr lang="ru-RU" dirty="0" smtClean="0"/>
              <a:t>общественных приемных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Ассигнования на общегосударственные расходы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1700808"/>
            <a:ext cx="87129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 smtClean="0"/>
              <a:t>Уменьшение общегосударственных р</a:t>
            </a:r>
            <a:r>
              <a:rPr lang="ru-RU" sz="1600" dirty="0" smtClean="0"/>
              <a:t>асходов на 7 553 тыс.руб</a:t>
            </a:r>
            <a:r>
              <a:rPr lang="ru-RU" sz="1600" dirty="0" smtClean="0"/>
              <a:t>.</a:t>
            </a:r>
            <a:endParaRPr lang="ru-RU" sz="16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Ассигнования на целевые программы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1700808"/>
            <a:ext cx="871296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/>
              <a:t>Уменьшение расходов на целевые программы</a:t>
            </a:r>
            <a:r>
              <a:rPr lang="ru-RU" dirty="0" smtClean="0"/>
              <a:t> на 1 050 тыс.руб.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Расходы по содержанию </a:t>
            </a:r>
            <a:br>
              <a:rPr lang="ru-RU" dirty="0" smtClean="0"/>
            </a:br>
            <a:r>
              <a:rPr lang="ru-RU" dirty="0" smtClean="0"/>
              <a:t>контрольно-счетной палаты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Ассигнования на содержание </a:t>
            </a:r>
            <a:br>
              <a:rPr lang="ru-RU" dirty="0" smtClean="0"/>
            </a:br>
            <a:r>
              <a:rPr lang="ru-RU" dirty="0" smtClean="0"/>
              <a:t>контрольно-счетной палаты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12776"/>
          <a:ext cx="829126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300</Words>
  <Application>Microsoft Office PowerPoint</Application>
  <PresentationFormat>Экран (4:3)</PresentationFormat>
  <Paragraphs>87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Бюджетные ассигнования  Думы городского округа Тольятти</vt:lpstr>
      <vt:lpstr>Бюджетные ассигнования Думы</vt:lpstr>
      <vt:lpstr>Расходы по содержанию Думы</vt:lpstr>
      <vt:lpstr>Ассигнования по содержанию Думы</vt:lpstr>
      <vt:lpstr>Расходы по содержанию  общественных приемных</vt:lpstr>
      <vt:lpstr>Ассигнования на общегосударственные расходы</vt:lpstr>
      <vt:lpstr>Ассигнования на целевые программы</vt:lpstr>
      <vt:lpstr>Расходы по содержанию  контрольно-счетной палаты</vt:lpstr>
      <vt:lpstr>Ассигнования на содержание  контрольно-счетной палаты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Бюджетные ассигнования  Думы городского округа Тольятти</dc:title>
  <dc:creator>guan</dc:creator>
  <cp:lastModifiedBy>Админ</cp:lastModifiedBy>
  <cp:revision>63</cp:revision>
  <dcterms:created xsi:type="dcterms:W3CDTF">2015-06-15T04:43:17Z</dcterms:created>
  <dcterms:modified xsi:type="dcterms:W3CDTF">2015-09-22T05:04:52Z</dcterms:modified>
</cp:coreProperties>
</file>